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280" r:id="rId5"/>
    <p:sldId id="283" r:id="rId6"/>
    <p:sldId id="290" r:id="rId7"/>
    <p:sldId id="281" r:id="rId8"/>
    <p:sldId id="285" r:id="rId9"/>
    <p:sldId id="284" r:id="rId10"/>
    <p:sldId id="286" r:id="rId11"/>
    <p:sldId id="287" r:id="rId12"/>
    <p:sldId id="288" r:id="rId13"/>
    <p:sldId id="289" r:id="rId14"/>
    <p:sldId id="291" r:id="rId15"/>
    <p:sldId id="282" r:id="rId16"/>
    <p:sldId id="292" r:id="rId17"/>
    <p:sldId id="293" r:id="rId18"/>
    <p:sldId id="299" r:id="rId19"/>
    <p:sldId id="294" r:id="rId20"/>
    <p:sldId id="296" r:id="rId21"/>
    <p:sldId id="297" r:id="rId22"/>
    <p:sldId id="302" r:id="rId23"/>
    <p:sldId id="298" r:id="rId24"/>
    <p:sldId id="300" r:id="rId25"/>
    <p:sldId id="295" r:id="rId26"/>
    <p:sldId id="301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D29A2B5-C629-47F0-8179-45A75EF5555F}" v="14" dt="2023-12-21T01:00:40.33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19" autoAdjust="0"/>
  </p:normalViewPr>
  <p:slideViewPr>
    <p:cSldViewPr snapToGrid="0">
      <p:cViewPr varScale="1">
        <p:scale>
          <a:sx n="83" d="100"/>
          <a:sy n="83" d="100"/>
        </p:scale>
        <p:origin x="68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ara 20211040" userId="7d211d9e-0dfa-431f-a495-f4cb9eb45ee0" providerId="ADAL" clId="{FD29A2B5-C629-47F0-8179-45A75EF5555F}"/>
    <pc:docChg chg="addSld modSld">
      <pc:chgData name="Yara 20211040" userId="7d211d9e-0dfa-431f-a495-f4cb9eb45ee0" providerId="ADAL" clId="{FD29A2B5-C629-47F0-8179-45A75EF5555F}" dt="2023-12-21T01:00:40.330" v="14" actId="1076"/>
      <pc:docMkLst>
        <pc:docMk/>
      </pc:docMkLst>
      <pc:sldChg chg="addSp delSp modSp modAnim">
        <pc:chgData name="Yara 20211040" userId="7d211d9e-0dfa-431f-a495-f4cb9eb45ee0" providerId="ADAL" clId="{FD29A2B5-C629-47F0-8179-45A75EF5555F}" dt="2023-12-21T01:00:40.330" v="14" actId="1076"/>
        <pc:sldMkLst>
          <pc:docMk/>
          <pc:sldMk cId="1641927668" sldId="297"/>
        </pc:sldMkLst>
        <pc:picChg chg="add mod">
          <ac:chgData name="Yara 20211040" userId="7d211d9e-0dfa-431f-a495-f4cb9eb45ee0" providerId="ADAL" clId="{FD29A2B5-C629-47F0-8179-45A75EF5555F}" dt="2023-12-21T01:00:40.330" v="14" actId="1076"/>
          <ac:picMkLst>
            <pc:docMk/>
            <pc:sldMk cId="1641927668" sldId="297"/>
            <ac:picMk id="3074" creationId="{8491EF39-FDB1-3F8A-58B5-232AABC96E7F}"/>
          </ac:picMkLst>
        </pc:picChg>
        <pc:picChg chg="del mod">
          <ac:chgData name="Yara 20211040" userId="7d211d9e-0dfa-431f-a495-f4cb9eb45ee0" providerId="ADAL" clId="{FD29A2B5-C629-47F0-8179-45A75EF5555F}" dt="2023-12-21T01:00:31.843" v="11" actId="478"/>
          <ac:picMkLst>
            <pc:docMk/>
            <pc:sldMk cId="1641927668" sldId="297"/>
            <ac:picMk id="8194" creationId="{B2E1BFE2-62CD-82ED-CF07-201D025CC6E8}"/>
          </ac:picMkLst>
        </pc:picChg>
      </pc:sldChg>
      <pc:sldChg chg="addSp delSp modSp modAnim">
        <pc:chgData name="Yara 20211040" userId="7d211d9e-0dfa-431f-a495-f4cb9eb45ee0" providerId="ADAL" clId="{FD29A2B5-C629-47F0-8179-45A75EF5555F}" dt="2023-12-21T00:59:21.458" v="2" actId="1076"/>
        <pc:sldMkLst>
          <pc:docMk/>
          <pc:sldMk cId="340858873" sldId="298"/>
        </pc:sldMkLst>
        <pc:picChg chg="add mod">
          <ac:chgData name="Yara 20211040" userId="7d211d9e-0dfa-431f-a495-f4cb9eb45ee0" providerId="ADAL" clId="{FD29A2B5-C629-47F0-8179-45A75EF5555F}" dt="2023-12-21T00:59:21.458" v="2" actId="1076"/>
          <ac:picMkLst>
            <pc:docMk/>
            <pc:sldMk cId="340858873" sldId="298"/>
            <ac:picMk id="1026" creationId="{14FA1467-382E-3836-6CC0-87AECEC78718}"/>
          </ac:picMkLst>
        </pc:picChg>
        <pc:picChg chg="del">
          <ac:chgData name="Yara 20211040" userId="7d211d9e-0dfa-431f-a495-f4cb9eb45ee0" providerId="ADAL" clId="{FD29A2B5-C629-47F0-8179-45A75EF5555F}" dt="2023-12-21T00:59:05.127" v="0" actId="478"/>
          <ac:picMkLst>
            <pc:docMk/>
            <pc:sldMk cId="340858873" sldId="298"/>
            <ac:picMk id="9218" creationId="{2D99FEF8-5556-CCB6-7C35-9595AC1B07AD}"/>
          </ac:picMkLst>
        </pc:picChg>
      </pc:sldChg>
      <pc:sldChg chg="addSp delSp modSp add modAnim">
        <pc:chgData name="Yara 20211040" userId="7d211d9e-0dfa-431f-a495-f4cb9eb45ee0" providerId="ADAL" clId="{FD29A2B5-C629-47F0-8179-45A75EF5555F}" dt="2023-12-21T01:00:15.986" v="10" actId="1076"/>
        <pc:sldMkLst>
          <pc:docMk/>
          <pc:sldMk cId="2695367621" sldId="302"/>
        </pc:sldMkLst>
        <pc:spChg chg="mod">
          <ac:chgData name="Yara 20211040" userId="7d211d9e-0dfa-431f-a495-f4cb9eb45ee0" providerId="ADAL" clId="{FD29A2B5-C629-47F0-8179-45A75EF5555F}" dt="2023-12-21T01:00:02.462" v="5"/>
          <ac:spMkLst>
            <pc:docMk/>
            <pc:sldMk cId="2695367621" sldId="302"/>
            <ac:spMk id="5" creationId="{08622C5F-6DC2-6C54-9AEA-14D2C4F1346D}"/>
          </ac:spMkLst>
        </pc:spChg>
        <pc:picChg chg="add mod">
          <ac:chgData name="Yara 20211040" userId="7d211d9e-0dfa-431f-a495-f4cb9eb45ee0" providerId="ADAL" clId="{FD29A2B5-C629-47F0-8179-45A75EF5555F}" dt="2023-12-21T01:00:15.986" v="10" actId="1076"/>
          <ac:picMkLst>
            <pc:docMk/>
            <pc:sldMk cId="2695367621" sldId="302"/>
            <ac:picMk id="2050" creationId="{1AA42197-1528-87E4-14E8-7ACB9F389EFD}"/>
          </ac:picMkLst>
        </pc:picChg>
        <pc:picChg chg="del">
          <ac:chgData name="Yara 20211040" userId="7d211d9e-0dfa-431f-a495-f4cb9eb45ee0" providerId="ADAL" clId="{FD29A2B5-C629-47F0-8179-45A75EF5555F}" dt="2023-12-21T01:00:04.996" v="6" actId="478"/>
          <ac:picMkLst>
            <pc:docMk/>
            <pc:sldMk cId="2695367621" sldId="302"/>
            <ac:picMk id="8194" creationId="{B2E1BFE2-62CD-82ED-CF07-201D025CC6E8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12/21/2023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29819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12/21/2023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98098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12/21/2023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81927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12/21/2023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520980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12/21/2023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3243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12/21/2023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7586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12/21/2023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545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12/21/2023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2771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12/21/2023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42051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12/21/2023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57741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12/21/2023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3152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12/21/2023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43349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12/21/2023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5851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12/21/2023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81491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12/21/2023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25126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12/21/2023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274407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large, sitting, white, numbers">
            <a:extLst>
              <a:ext uri="{FF2B5EF4-FFF2-40B4-BE49-F238E27FC236}">
                <a16:creationId xmlns:a16="http://schemas.microsoft.com/office/drawing/2014/main" id="{9A5D9ED1-DFCC-4799-89E2-D118451B98D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4" y="0"/>
            <a:ext cx="12191356" cy="6858000"/>
          </a:xfrm>
          <a:prstGeom prst="rect">
            <a:avLst/>
          </a:prstGeom>
        </p:spPr>
      </p:pic>
      <p:sp useBgFill="1">
        <p:nvSpPr>
          <p:cNvPr id="96" name="Freeform 5">
            <a:extLst>
              <a:ext uri="{FF2B5EF4-FFF2-40B4-BE49-F238E27FC236}">
                <a16:creationId xmlns:a16="http://schemas.microsoft.com/office/drawing/2014/main" id="{FE469E50-3893-4ED6-92BA-2985C32B0C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7131809" y="1385982"/>
            <a:ext cx="4031414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="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89962" y="1673524"/>
            <a:ext cx="3485073" cy="2420504"/>
          </a:xfrm>
        </p:spPr>
        <p:txBody>
          <a:bodyPr>
            <a:normAutofit/>
          </a:bodyPr>
          <a:lstStyle/>
          <a:p>
            <a:pPr algn="l"/>
            <a:r>
              <a:rPr lang="en-US" sz="4000" dirty="0"/>
              <a:t>Numerical</a:t>
            </a:r>
            <a:br>
              <a:rPr lang="en-US" sz="4000" dirty="0"/>
            </a:br>
            <a:r>
              <a:rPr lang="en-US" sz="4000" dirty="0"/>
              <a:t>Dataset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89965" y="4157933"/>
            <a:ext cx="3485072" cy="1026544"/>
          </a:xfrm>
        </p:spPr>
        <p:txBody>
          <a:bodyPr>
            <a:normAutofit/>
          </a:bodyPr>
          <a:lstStyle/>
          <a:p>
            <a:pPr algn="l" fontAlgn="base"/>
            <a:r>
              <a:rPr lang="en-US" b="1" i="0" dirty="0">
                <a:solidFill>
                  <a:schemeClr val="accent1"/>
                </a:solidFill>
                <a:effectLst/>
                <a:latin typeface="zeitung"/>
              </a:rPr>
              <a:t>Vehicle dataset</a:t>
            </a:r>
          </a:p>
        </p:txBody>
      </p:sp>
    </p:spTree>
    <p:extLst>
      <p:ext uri="{BB962C8B-B14F-4D97-AF65-F5344CB8AC3E}">
        <p14:creationId xmlns:p14="http://schemas.microsoft.com/office/powerpoint/2010/main" val="158312012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1F205-E8A9-4237-8AD2-ABD9BF694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0"/>
            <a:ext cx="10353762" cy="1257300"/>
          </a:xfrm>
        </p:spPr>
        <p:txBody>
          <a:bodyPr>
            <a:normAutofit/>
          </a:bodyPr>
          <a:lstStyle/>
          <a:p>
            <a:r>
              <a:rPr lang="en-US" dirty="0"/>
              <a:t>Result Details 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8622C5F-6DC2-6C54-9AEA-14D2C4F1346D}"/>
              </a:ext>
            </a:extLst>
          </p:cNvPr>
          <p:cNvSpPr>
            <a:spLocks noGrp="1"/>
          </p:cNvSpPr>
          <p:nvPr/>
        </p:nvSpPr>
        <p:spPr>
          <a:xfrm>
            <a:off x="656282" y="1276350"/>
            <a:ext cx="3820468" cy="59920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Courier New" panose="02070309020205020404" pitchFamily="49" charset="0"/>
              <a:buChar char="o"/>
            </a:pPr>
            <a:r>
              <a:rPr lang="en-US" sz="2400" b="1" dirty="0"/>
              <a:t>Mean Squared Error</a:t>
            </a:r>
            <a:endParaRPr lang="en-US" sz="1800" b="1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13ED82A6-5CD7-38BE-8049-9B068F16FD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182" y="2185035"/>
            <a:ext cx="5133975" cy="4107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61529823-C5F2-4C03-0252-4CC2DC718C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2511" y="2185034"/>
            <a:ext cx="5421842" cy="4107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EB5360-3F45-25EE-C965-5BE8785624CA}"/>
              </a:ext>
            </a:extLst>
          </p:cNvPr>
          <p:cNvSpPr>
            <a:spLocks noGrp="1"/>
          </p:cNvSpPr>
          <p:nvPr/>
        </p:nvSpPr>
        <p:spPr>
          <a:xfrm>
            <a:off x="6766137" y="1276349"/>
            <a:ext cx="4594590" cy="59920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Courier New" panose="02070309020205020404" pitchFamily="49" charset="0"/>
              <a:buChar char="o"/>
            </a:pPr>
            <a:r>
              <a:rPr lang="en-US" sz="2400" b="1" dirty="0"/>
              <a:t>Root Mean Squared Error</a:t>
            </a:r>
            <a:endParaRPr 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116508663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1F205-E8A9-4237-8AD2-ABD9BF694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0"/>
            <a:ext cx="10353762" cy="1257300"/>
          </a:xfrm>
        </p:spPr>
        <p:txBody>
          <a:bodyPr>
            <a:normAutofit/>
          </a:bodyPr>
          <a:lstStyle/>
          <a:p>
            <a:r>
              <a:rPr lang="en-US" dirty="0"/>
              <a:t>Result Details 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8622C5F-6DC2-6C54-9AEA-14D2C4F1346D}"/>
              </a:ext>
            </a:extLst>
          </p:cNvPr>
          <p:cNvSpPr>
            <a:spLocks noGrp="1"/>
          </p:cNvSpPr>
          <p:nvPr/>
        </p:nvSpPr>
        <p:spPr>
          <a:xfrm>
            <a:off x="656282" y="1276350"/>
            <a:ext cx="3820468" cy="59920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Courier New" panose="02070309020205020404" pitchFamily="49" charset="0"/>
              <a:buChar char="o"/>
            </a:pPr>
            <a:r>
              <a:rPr lang="en-US" sz="2400" b="1" dirty="0"/>
              <a:t>Final Accuracy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0CCC9D6-041B-EC87-12CF-085A394D7F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4276" y="1981200"/>
            <a:ext cx="6276975" cy="1447800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FBB99A2-A711-5BE9-1E97-84D4F5C768B5}"/>
              </a:ext>
            </a:extLst>
          </p:cNvPr>
          <p:cNvSpPr>
            <a:spLocks noGrp="1"/>
          </p:cNvSpPr>
          <p:nvPr/>
        </p:nvSpPr>
        <p:spPr>
          <a:xfrm>
            <a:off x="913795" y="2405495"/>
            <a:ext cx="3820468" cy="59920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/>
              <a:t>Linear regression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C3E7B9E-FB23-93F9-7B6D-474C77CCCA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4276" y="4274812"/>
            <a:ext cx="6276975" cy="635553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45E7C02-E536-3301-6C7C-3A1DEBA0E2E5}"/>
              </a:ext>
            </a:extLst>
          </p:cNvPr>
          <p:cNvSpPr>
            <a:spLocks noGrp="1"/>
          </p:cNvSpPr>
          <p:nvPr/>
        </p:nvSpPr>
        <p:spPr>
          <a:xfrm>
            <a:off x="913795" y="4292983"/>
            <a:ext cx="3820468" cy="59920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/>
              <a:t>KNN</a:t>
            </a:r>
          </a:p>
        </p:txBody>
      </p:sp>
    </p:spTree>
    <p:extLst>
      <p:ext uri="{BB962C8B-B14F-4D97-AF65-F5344CB8AC3E}">
        <p14:creationId xmlns:p14="http://schemas.microsoft.com/office/powerpoint/2010/main" val="259328129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A5D9ED1-DFCC-4799-89E2-D118451B98D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96" name="Freeform 5">
            <a:extLst>
              <a:ext uri="{FF2B5EF4-FFF2-40B4-BE49-F238E27FC236}">
                <a16:creationId xmlns:a16="http://schemas.microsoft.com/office/drawing/2014/main" id="{FE469E50-3893-4ED6-92BA-2985C32B0C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7131809" y="1385982"/>
            <a:ext cx="4031414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:a16="http://schemas.microsoft.com/office/drawing/2014/main" xmlns:p14="http://schemas.microsoft.com/office/powerpoint/2010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89962" y="1673524"/>
            <a:ext cx="3485073" cy="2420504"/>
          </a:xfrm>
        </p:spPr>
        <p:txBody>
          <a:bodyPr>
            <a:normAutofit/>
          </a:bodyPr>
          <a:lstStyle/>
          <a:p>
            <a:pPr algn="l"/>
            <a:r>
              <a:rPr lang="en-US" sz="4000" dirty="0"/>
              <a:t>Image</a:t>
            </a:r>
            <a:br>
              <a:rPr lang="en-US" sz="4000" dirty="0"/>
            </a:br>
            <a:r>
              <a:rPr lang="en-US" sz="4000" dirty="0"/>
              <a:t>Dataset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89965" y="4157933"/>
            <a:ext cx="3485072" cy="1026544"/>
          </a:xfrm>
        </p:spPr>
        <p:txBody>
          <a:bodyPr>
            <a:normAutofit/>
          </a:bodyPr>
          <a:lstStyle/>
          <a:p>
            <a:pPr algn="l" fontAlgn="base"/>
            <a:r>
              <a:rPr lang="en-US" b="1" dirty="0">
                <a:solidFill>
                  <a:schemeClr val="accent1"/>
                </a:solidFill>
                <a:effectLst/>
              </a:rPr>
              <a:t>fashion-</a:t>
            </a:r>
            <a:r>
              <a:rPr lang="en-US" b="1" dirty="0" err="1">
                <a:solidFill>
                  <a:schemeClr val="accent1"/>
                </a:solidFill>
                <a:effectLst/>
              </a:rPr>
              <a:t>mnist</a:t>
            </a:r>
            <a:r>
              <a:rPr lang="en-US" b="1" i="0" dirty="0">
                <a:solidFill>
                  <a:schemeClr val="accent1"/>
                </a:solidFill>
                <a:effectLst/>
                <a:latin typeface="zeitung"/>
              </a:rPr>
              <a:t> dataset</a:t>
            </a:r>
          </a:p>
        </p:txBody>
      </p:sp>
    </p:spTree>
    <p:extLst>
      <p:ext uri="{BB962C8B-B14F-4D97-AF65-F5344CB8AC3E}">
        <p14:creationId xmlns:p14="http://schemas.microsoft.com/office/powerpoint/2010/main" val="382189248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1F205-E8A9-4237-8AD2-ABD9BF694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0"/>
            <a:ext cx="10353762" cy="1257300"/>
          </a:xfrm>
        </p:spPr>
        <p:txBody>
          <a:bodyPr>
            <a:normAutofit/>
          </a:bodyPr>
          <a:lstStyle/>
          <a:p>
            <a:r>
              <a:rPr lang="en-US" dirty="0"/>
              <a:t>About Dataset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8622C5F-6DC2-6C54-9AEA-14D2C4F1346D}"/>
              </a:ext>
            </a:extLst>
          </p:cNvPr>
          <p:cNvSpPr>
            <a:spLocks noGrp="1"/>
          </p:cNvSpPr>
          <p:nvPr/>
        </p:nvSpPr>
        <p:spPr>
          <a:xfrm>
            <a:off x="453370" y="1269198"/>
            <a:ext cx="11274612" cy="39955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Number of classes : 5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Labels :</a:t>
            </a:r>
          </a:p>
          <a:p>
            <a:pPr lvl="2"/>
            <a:r>
              <a:rPr lang="en-US" dirty="0"/>
              <a:t>T-shirt/top</a:t>
            </a:r>
          </a:p>
          <a:p>
            <a:pPr lvl="2"/>
            <a:r>
              <a:rPr lang="en-US" dirty="0"/>
              <a:t>Trouser</a:t>
            </a:r>
          </a:p>
          <a:p>
            <a:pPr lvl="2"/>
            <a:r>
              <a:rPr lang="en-US" dirty="0"/>
              <a:t>Pullover</a:t>
            </a:r>
          </a:p>
          <a:p>
            <a:pPr lvl="2"/>
            <a:r>
              <a:rPr lang="en-US" dirty="0"/>
              <a:t>Dress</a:t>
            </a:r>
          </a:p>
          <a:p>
            <a:pPr lvl="2"/>
            <a:r>
              <a:rPr lang="en-US" dirty="0"/>
              <a:t>Coat </a:t>
            </a:r>
          </a:p>
          <a:p>
            <a:pPr marL="914400" lvl="2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>
              <a:buFont typeface="Courier New" panose="02070309020205020404" pitchFamily="49" charset="0"/>
              <a:buChar char="o"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0D29FE-110C-7E96-FF3F-9F32CD9DFF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719" y="1913949"/>
            <a:ext cx="7121911" cy="381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39104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1F205-E8A9-4237-8AD2-ABD9BF694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0"/>
            <a:ext cx="10353762" cy="1257300"/>
          </a:xfrm>
        </p:spPr>
        <p:txBody>
          <a:bodyPr>
            <a:normAutofit/>
          </a:bodyPr>
          <a:lstStyle/>
          <a:p>
            <a:r>
              <a:rPr lang="en-US" dirty="0"/>
              <a:t>Code Details 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8622C5F-6DC2-6C54-9AEA-14D2C4F1346D}"/>
              </a:ext>
            </a:extLst>
          </p:cNvPr>
          <p:cNvSpPr>
            <a:spLocks noGrp="1"/>
          </p:cNvSpPr>
          <p:nvPr/>
        </p:nvSpPr>
        <p:spPr>
          <a:xfrm>
            <a:off x="361007" y="1257300"/>
            <a:ext cx="11274612" cy="59920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Courier New" panose="02070309020205020404" pitchFamily="49" charset="0"/>
              <a:buChar char="o"/>
            </a:pPr>
            <a:r>
              <a:rPr lang="en-US" b="1" dirty="0"/>
              <a:t> feature extraction :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E83C33-4DD7-B672-61BA-6B8267E0E3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4802" y="2128405"/>
            <a:ext cx="9286875" cy="180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89941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1F205-E8A9-4237-8AD2-ABD9BF694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0"/>
            <a:ext cx="10353762" cy="1257300"/>
          </a:xfrm>
        </p:spPr>
        <p:txBody>
          <a:bodyPr>
            <a:normAutofit/>
          </a:bodyPr>
          <a:lstStyle/>
          <a:p>
            <a:r>
              <a:rPr lang="en-US" dirty="0"/>
              <a:t>Code Details 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8622C5F-6DC2-6C54-9AEA-14D2C4F1346D}"/>
              </a:ext>
            </a:extLst>
          </p:cNvPr>
          <p:cNvSpPr>
            <a:spLocks noGrp="1"/>
          </p:cNvSpPr>
          <p:nvPr/>
        </p:nvSpPr>
        <p:spPr>
          <a:xfrm>
            <a:off x="361007" y="1257301"/>
            <a:ext cx="8902393" cy="4382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Courier New" panose="02070309020205020404" pitchFamily="49" charset="0"/>
              <a:buChar char="o"/>
            </a:pPr>
            <a:r>
              <a:rPr lang="en-US" b="1" dirty="0"/>
              <a:t> Hyperparameter(</a:t>
            </a:r>
            <a:r>
              <a:rPr lang="en-US" b="1" dirty="0" err="1"/>
              <a:t>K_Mean</a:t>
            </a:r>
            <a:r>
              <a:rPr lang="en-US" b="1" dirty="0"/>
              <a:t>): 9 clusters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en-US" dirty="0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BA11A2A5-57BA-D3C3-654D-282CA1E9A4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9630" y="2131147"/>
            <a:ext cx="8606759" cy="4168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889162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1F205-E8A9-4237-8AD2-ABD9BF694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0"/>
            <a:ext cx="10353762" cy="1257300"/>
          </a:xfrm>
        </p:spPr>
        <p:txBody>
          <a:bodyPr>
            <a:normAutofit/>
          </a:bodyPr>
          <a:lstStyle/>
          <a:p>
            <a:r>
              <a:rPr lang="en-US" dirty="0"/>
              <a:t>Code Details 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8622C5F-6DC2-6C54-9AEA-14D2C4F1346D}"/>
              </a:ext>
            </a:extLst>
          </p:cNvPr>
          <p:cNvSpPr>
            <a:spLocks noGrp="1"/>
          </p:cNvSpPr>
          <p:nvPr/>
        </p:nvSpPr>
        <p:spPr>
          <a:xfrm>
            <a:off x="361007" y="1257300"/>
            <a:ext cx="11274612" cy="59920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Courier New" panose="02070309020205020404" pitchFamily="49" charset="0"/>
              <a:buChar char="o"/>
            </a:pPr>
            <a:r>
              <a:rPr lang="en-US" b="1" dirty="0"/>
              <a:t> Confusion Matrix: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en-US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F5F7944C-E627-E37B-F6B7-3CBA1AA28B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7936" y="1257300"/>
            <a:ext cx="6505575" cy="5191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8692DD4-A00F-37F8-060B-F1AB803FB7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084" y="2524991"/>
            <a:ext cx="5214010" cy="1628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70567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1F205-E8A9-4237-8AD2-ABD9BF694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0"/>
            <a:ext cx="10353762" cy="1257300"/>
          </a:xfrm>
        </p:spPr>
        <p:txBody>
          <a:bodyPr>
            <a:normAutofit/>
          </a:bodyPr>
          <a:lstStyle/>
          <a:p>
            <a:r>
              <a:rPr lang="en-US" dirty="0"/>
              <a:t>Result Details 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8622C5F-6DC2-6C54-9AEA-14D2C4F1346D}"/>
              </a:ext>
            </a:extLst>
          </p:cNvPr>
          <p:cNvSpPr>
            <a:spLocks noGrp="1"/>
          </p:cNvSpPr>
          <p:nvPr/>
        </p:nvSpPr>
        <p:spPr>
          <a:xfrm>
            <a:off x="361007" y="1257301"/>
            <a:ext cx="8902393" cy="4382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Courier New" panose="02070309020205020404" pitchFamily="49" charset="0"/>
              <a:buChar char="o"/>
            </a:pPr>
            <a:r>
              <a:rPr lang="en-US" b="1" dirty="0"/>
              <a:t> Some correctly predicted (Logistic regression):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en-US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E8321501-A700-7AA5-3B60-0C50E776A2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7670" y="1994766"/>
            <a:ext cx="8889711" cy="4467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533202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8622C5F-6DC2-6C54-9AEA-14D2C4F1346D}"/>
              </a:ext>
            </a:extLst>
          </p:cNvPr>
          <p:cNvSpPr>
            <a:spLocks noGrp="1"/>
          </p:cNvSpPr>
          <p:nvPr/>
        </p:nvSpPr>
        <p:spPr>
          <a:xfrm>
            <a:off x="388716" y="1109520"/>
            <a:ext cx="8902393" cy="4382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Courier New" panose="02070309020205020404" pitchFamily="49" charset="0"/>
              <a:buChar char="o"/>
            </a:pPr>
            <a:r>
              <a:rPr lang="en-US" b="1" dirty="0"/>
              <a:t>ROC curve :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C73A99-2357-D11B-D270-068B6078D8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0"/>
            <a:ext cx="10353762" cy="1257300"/>
          </a:xfrm>
        </p:spPr>
        <p:txBody>
          <a:bodyPr>
            <a:normAutofit/>
          </a:bodyPr>
          <a:lstStyle/>
          <a:p>
            <a:r>
              <a:rPr lang="en-US" dirty="0"/>
              <a:t>Result Details 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491EF39-FDB1-3F8A-58B5-232AABC96E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222" y="1042122"/>
            <a:ext cx="5583821" cy="5648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192766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8622C5F-6DC2-6C54-9AEA-14D2C4F1346D}"/>
              </a:ext>
            </a:extLst>
          </p:cNvPr>
          <p:cNvSpPr>
            <a:spLocks noGrp="1"/>
          </p:cNvSpPr>
          <p:nvPr/>
        </p:nvSpPr>
        <p:spPr>
          <a:xfrm>
            <a:off x="388716" y="1109520"/>
            <a:ext cx="8902393" cy="4382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Courier New" panose="02070309020205020404" pitchFamily="49" charset="0"/>
              <a:buChar char="o"/>
            </a:pPr>
            <a:r>
              <a:rPr lang="en-US" b="1" dirty="0"/>
              <a:t>Accuracy Curve for Logistic Regression: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C73A99-2357-D11B-D270-068B6078D8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0"/>
            <a:ext cx="10353762" cy="1257300"/>
          </a:xfrm>
        </p:spPr>
        <p:txBody>
          <a:bodyPr>
            <a:normAutofit/>
          </a:bodyPr>
          <a:lstStyle/>
          <a:p>
            <a:r>
              <a:rPr lang="en-US" dirty="0"/>
              <a:t>Result Details 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AA42197-1528-87E4-14E8-7ACB9F389E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9071" y="1704802"/>
            <a:ext cx="6467475" cy="4954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536762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1F205-E8A9-4237-8AD2-ABD9BF694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0"/>
            <a:ext cx="10353762" cy="1257300"/>
          </a:xfrm>
        </p:spPr>
        <p:txBody>
          <a:bodyPr>
            <a:normAutofit/>
          </a:bodyPr>
          <a:lstStyle/>
          <a:p>
            <a:r>
              <a:rPr lang="en-US" dirty="0"/>
              <a:t>About Dataset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8622C5F-6DC2-6C54-9AEA-14D2C4F1346D}"/>
              </a:ext>
            </a:extLst>
          </p:cNvPr>
          <p:cNvSpPr>
            <a:spLocks noGrp="1"/>
          </p:cNvSpPr>
          <p:nvPr/>
        </p:nvSpPr>
        <p:spPr>
          <a:xfrm>
            <a:off x="453370" y="1269198"/>
            <a:ext cx="11274612" cy="39955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Courier New" panose="02070309020205020404" pitchFamily="49" charset="0"/>
              <a:buChar char="o"/>
            </a:pPr>
            <a:r>
              <a:rPr lang="en-US" b="1" dirty="0"/>
              <a:t>Number of Rows:</a:t>
            </a:r>
          </a:p>
          <a:p>
            <a:pPr lvl="1"/>
            <a:r>
              <a:rPr lang="en-US" b="0" i="0" dirty="0">
                <a:effectLst/>
                <a:latin typeface="Helvetica Neue"/>
              </a:rPr>
              <a:t>4341  row</a:t>
            </a:r>
          </a:p>
          <a:p>
            <a:pPr marL="457200" lvl="1" indent="0">
              <a:buNone/>
            </a:pPr>
            <a:endParaRPr lang="en-US" b="0" i="0" dirty="0">
              <a:effectLst/>
              <a:latin typeface="Helvetica Neue"/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en-US" b="1" dirty="0"/>
              <a:t>Number of samples:</a:t>
            </a:r>
          </a:p>
          <a:p>
            <a:pPr lvl="1"/>
            <a:r>
              <a:rPr lang="en-US" dirty="0"/>
              <a:t>Trian : 1612</a:t>
            </a:r>
          </a:p>
          <a:p>
            <a:pPr lvl="1"/>
            <a:r>
              <a:rPr lang="en-US" dirty="0"/>
              <a:t>Validation : 404</a:t>
            </a:r>
          </a:p>
          <a:p>
            <a:pPr lvl="1"/>
            <a:r>
              <a:rPr lang="en-US" dirty="0"/>
              <a:t>Test : 404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420998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8622C5F-6DC2-6C54-9AEA-14D2C4F1346D}"/>
              </a:ext>
            </a:extLst>
          </p:cNvPr>
          <p:cNvSpPr>
            <a:spLocks noGrp="1"/>
          </p:cNvSpPr>
          <p:nvPr/>
        </p:nvSpPr>
        <p:spPr>
          <a:xfrm>
            <a:off x="388716" y="1109520"/>
            <a:ext cx="8902393" cy="4382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Courier New" panose="02070309020205020404" pitchFamily="49" charset="0"/>
              <a:buChar char="o"/>
            </a:pPr>
            <a:r>
              <a:rPr lang="en-US" b="1" dirty="0"/>
              <a:t>Loss Curve: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C73A99-2357-D11B-D270-068B6078D8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0"/>
            <a:ext cx="10353762" cy="1257300"/>
          </a:xfrm>
        </p:spPr>
        <p:txBody>
          <a:bodyPr>
            <a:normAutofit/>
          </a:bodyPr>
          <a:lstStyle/>
          <a:p>
            <a:r>
              <a:rPr lang="en-US" dirty="0"/>
              <a:t>Result Details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4FA1467-382E-3836-6CC0-87AECEC787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4891" y="1257300"/>
            <a:ext cx="6858000" cy="523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85887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8622C5F-6DC2-6C54-9AEA-14D2C4F1346D}"/>
              </a:ext>
            </a:extLst>
          </p:cNvPr>
          <p:cNvSpPr>
            <a:spLocks noGrp="1"/>
          </p:cNvSpPr>
          <p:nvPr/>
        </p:nvSpPr>
        <p:spPr>
          <a:xfrm>
            <a:off x="388716" y="1109520"/>
            <a:ext cx="8902393" cy="4382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Courier New" panose="02070309020205020404" pitchFamily="49" charset="0"/>
              <a:buChar char="o"/>
            </a:pPr>
            <a:r>
              <a:rPr lang="en-US" b="1" dirty="0"/>
              <a:t>K-Means Clustering :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C73A99-2357-D11B-D270-068B6078D8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0"/>
            <a:ext cx="10353762" cy="1257300"/>
          </a:xfrm>
        </p:spPr>
        <p:txBody>
          <a:bodyPr>
            <a:normAutofit/>
          </a:bodyPr>
          <a:lstStyle/>
          <a:p>
            <a:r>
              <a:rPr lang="en-US" dirty="0"/>
              <a:t>Result Details </a:t>
            </a: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52191E2B-B9E3-0DBF-29DE-B329B8B690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8620" y="1598860"/>
            <a:ext cx="6027016" cy="4801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968051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1F205-E8A9-4237-8AD2-ABD9BF694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0"/>
            <a:ext cx="10353762" cy="1257300"/>
          </a:xfrm>
        </p:spPr>
        <p:txBody>
          <a:bodyPr>
            <a:normAutofit/>
          </a:bodyPr>
          <a:lstStyle/>
          <a:p>
            <a:r>
              <a:rPr lang="en-US" dirty="0"/>
              <a:t>Result Details 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8622C5F-6DC2-6C54-9AEA-14D2C4F1346D}"/>
              </a:ext>
            </a:extLst>
          </p:cNvPr>
          <p:cNvSpPr>
            <a:spLocks noGrp="1"/>
          </p:cNvSpPr>
          <p:nvPr/>
        </p:nvSpPr>
        <p:spPr>
          <a:xfrm>
            <a:off x="656282" y="1276350"/>
            <a:ext cx="3820468" cy="59920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Courier New" panose="02070309020205020404" pitchFamily="49" charset="0"/>
              <a:buChar char="o"/>
            </a:pPr>
            <a:r>
              <a:rPr lang="en-US" sz="2400" b="1" dirty="0"/>
              <a:t>Final Accuracy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FBB99A2-A711-5BE9-1E97-84D4F5C768B5}"/>
              </a:ext>
            </a:extLst>
          </p:cNvPr>
          <p:cNvSpPr>
            <a:spLocks noGrp="1"/>
          </p:cNvSpPr>
          <p:nvPr/>
        </p:nvSpPr>
        <p:spPr>
          <a:xfrm>
            <a:off x="913795" y="2405495"/>
            <a:ext cx="3820468" cy="59920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/>
              <a:t>Logistic regression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45E7C02-E536-3301-6C7C-3A1DEBA0E2E5}"/>
              </a:ext>
            </a:extLst>
          </p:cNvPr>
          <p:cNvSpPr>
            <a:spLocks noGrp="1"/>
          </p:cNvSpPr>
          <p:nvPr/>
        </p:nvSpPr>
        <p:spPr>
          <a:xfrm>
            <a:off x="913795" y="4292983"/>
            <a:ext cx="2826932" cy="59920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/>
              <a:t>K-Mean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EFE20F-E130-DB99-0596-BDCA2796D5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3793" y="2034345"/>
            <a:ext cx="6979949" cy="146342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48E4B35-963E-D2F7-5714-62BEF627CD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3793" y="3740099"/>
            <a:ext cx="6979949" cy="1704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47525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10" name="Rectangle 12309">
            <a:extLst>
              <a:ext uri="{FF2B5EF4-FFF2-40B4-BE49-F238E27FC236}">
                <a16:creationId xmlns:a16="http://schemas.microsoft.com/office/drawing/2014/main" id="{E24F7045-1B8B-4422-9330-0BC8BF6065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12" name="Rectangle 12311">
            <a:extLst>
              <a:ext uri="{FF2B5EF4-FFF2-40B4-BE49-F238E27FC236}">
                <a16:creationId xmlns:a16="http://schemas.microsoft.com/office/drawing/2014/main" id="{7ED0B3BD-E968-4364-878A-47D3A6AEF0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296" name="Picture 8" descr="Thanks Robot - IEEE Innovation at Work">
            <a:extLst>
              <a:ext uri="{FF2B5EF4-FFF2-40B4-BE49-F238E27FC236}">
                <a16:creationId xmlns:a16="http://schemas.microsoft.com/office/drawing/2014/main" id="{59E9B6C5-55F4-4A58-185F-FE6F233790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44316" y="643467"/>
            <a:ext cx="8103368" cy="5571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316" name="Rectangle 12315">
            <a:extLst>
              <a:ext uri="{FF2B5EF4-FFF2-40B4-BE49-F238E27FC236}">
                <a16:creationId xmlns:a16="http://schemas.microsoft.com/office/drawing/2014/main" id="{C8E5BCBF-E5D0-444B-A584-4A5FF79F9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3347" y="482600"/>
            <a:ext cx="11240496" cy="5892800"/>
          </a:xfrm>
          <a:prstGeom prst="rect">
            <a:avLst/>
          </a:prstGeom>
          <a:noFill/>
          <a:ln w="190500">
            <a:solidFill>
              <a:schemeClr val="tx1">
                <a:alpha val="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975372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1F205-E8A9-4237-8AD2-ABD9BF694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0"/>
            <a:ext cx="10353762" cy="1257300"/>
          </a:xfrm>
        </p:spPr>
        <p:txBody>
          <a:bodyPr>
            <a:normAutofit/>
          </a:bodyPr>
          <a:lstStyle/>
          <a:p>
            <a:r>
              <a:rPr lang="en-US" dirty="0"/>
              <a:t>About Dataset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8622C5F-6DC2-6C54-9AEA-14D2C4F1346D}"/>
              </a:ext>
            </a:extLst>
          </p:cNvPr>
          <p:cNvSpPr>
            <a:spLocks noGrp="1"/>
          </p:cNvSpPr>
          <p:nvPr/>
        </p:nvSpPr>
        <p:spPr>
          <a:xfrm>
            <a:off x="675042" y="2128390"/>
            <a:ext cx="10592515" cy="39955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i="1" u="sng" dirty="0"/>
              <a:t>Cleaning Data: </a:t>
            </a:r>
            <a:r>
              <a:rPr lang="en-US" sz="2000" dirty="0"/>
              <a:t> Used get dummies on ocean proximity column because it contains  string  values so it converts  string value into columns each column contains value (0, 1)</a:t>
            </a:r>
          </a:p>
          <a:p>
            <a:r>
              <a:rPr lang="en-US" sz="2000" b="1" i="1" u="sng" dirty="0"/>
              <a:t>Standard Scaler:  </a:t>
            </a:r>
            <a:r>
              <a:rPr lang="en-US" sz="2000" dirty="0"/>
              <a:t>by making preprocessor function it’s parameter is x metrices of matrix to make values of each feature column(from column 0 to column 7) scale the data by normalization and transform it under the bell curve(0~1)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EAA5D6-157B-2984-9F01-A6499B0D07A1}"/>
              </a:ext>
            </a:extLst>
          </p:cNvPr>
          <p:cNvSpPr txBox="1"/>
          <p:nvPr/>
        </p:nvSpPr>
        <p:spPr>
          <a:xfrm>
            <a:off x="464018" y="1257300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chemeClr val="accent1"/>
              </a:buClr>
              <a:buFont typeface="Courier New" panose="02070309020205020404" pitchFamily="49" charset="0"/>
              <a:buChar char="o"/>
            </a:pPr>
            <a:r>
              <a:rPr lang="en-US" sz="2800" b="1" dirty="0"/>
              <a:t>Data Preprocessing: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87445726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1F205-E8A9-4237-8AD2-ABD9BF694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0"/>
            <a:ext cx="10353762" cy="1257300"/>
          </a:xfrm>
        </p:spPr>
        <p:txBody>
          <a:bodyPr>
            <a:normAutofit/>
          </a:bodyPr>
          <a:lstStyle/>
          <a:p>
            <a:r>
              <a:rPr lang="en-US" dirty="0"/>
              <a:t>Code Details 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8622C5F-6DC2-6C54-9AEA-14D2C4F1346D}"/>
              </a:ext>
            </a:extLst>
          </p:cNvPr>
          <p:cNvSpPr>
            <a:spLocks noGrp="1"/>
          </p:cNvSpPr>
          <p:nvPr/>
        </p:nvSpPr>
        <p:spPr>
          <a:xfrm>
            <a:off x="361007" y="1257300"/>
            <a:ext cx="11274612" cy="59920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Courier New" panose="02070309020205020404" pitchFamily="49" charset="0"/>
              <a:buChar char="o"/>
            </a:pPr>
            <a:r>
              <a:rPr lang="en-US" b="1" dirty="0"/>
              <a:t> feature extraction :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9AD8A43-4208-F769-67B4-F0B5F537FA52}"/>
              </a:ext>
            </a:extLst>
          </p:cNvPr>
          <p:cNvSpPr>
            <a:spLocks noGrp="1"/>
          </p:cNvSpPr>
          <p:nvPr/>
        </p:nvSpPr>
        <p:spPr>
          <a:xfrm>
            <a:off x="776644" y="2026580"/>
            <a:ext cx="11274612" cy="22683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/>
              <a:t>Number of Columns : 8</a:t>
            </a:r>
          </a:p>
          <a:p>
            <a:r>
              <a:rPr lang="en-US" sz="2400" b="1" dirty="0"/>
              <a:t>Features names : we used all the columns except the name </a:t>
            </a:r>
            <a:endParaRPr lang="en-US" sz="2400" dirty="0"/>
          </a:p>
          <a:p>
            <a:r>
              <a:rPr lang="en-US" sz="2400" b="1" dirty="0"/>
              <a:t>The Dimension of resulted features: </a:t>
            </a:r>
            <a:r>
              <a:rPr lang="en-US" sz="2400" dirty="0"/>
              <a:t>(</a:t>
            </a:r>
            <a:r>
              <a:rPr lang="en-US" sz="2400" dirty="0">
                <a:latin typeface="Helvetica Neue"/>
              </a:rPr>
              <a:t>4341 ,</a:t>
            </a:r>
            <a:r>
              <a:rPr lang="en-US" sz="2400" dirty="0"/>
              <a:t>7)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507745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1F205-E8A9-4237-8AD2-ABD9BF694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0"/>
            <a:ext cx="10353762" cy="1257300"/>
          </a:xfrm>
        </p:spPr>
        <p:txBody>
          <a:bodyPr>
            <a:normAutofit/>
          </a:bodyPr>
          <a:lstStyle/>
          <a:p>
            <a:r>
              <a:rPr lang="en-US" dirty="0"/>
              <a:t>Code Details 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8622C5F-6DC2-6C54-9AEA-14D2C4F1346D}"/>
              </a:ext>
            </a:extLst>
          </p:cNvPr>
          <p:cNvSpPr>
            <a:spLocks noGrp="1"/>
          </p:cNvSpPr>
          <p:nvPr/>
        </p:nvSpPr>
        <p:spPr>
          <a:xfrm>
            <a:off x="361007" y="1257300"/>
            <a:ext cx="11274612" cy="59920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Courier New" panose="02070309020205020404" pitchFamily="49" charset="0"/>
              <a:buChar char="o"/>
            </a:pPr>
            <a:r>
              <a:rPr lang="en-US" b="1" dirty="0"/>
              <a:t> Cross-validation: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9AD8A43-4208-F769-67B4-F0B5F537FA52}"/>
              </a:ext>
            </a:extLst>
          </p:cNvPr>
          <p:cNvSpPr>
            <a:spLocks noGrp="1"/>
          </p:cNvSpPr>
          <p:nvPr/>
        </p:nvSpPr>
        <p:spPr>
          <a:xfrm>
            <a:off x="331700" y="4112090"/>
            <a:ext cx="11274612" cy="17788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b="1" dirty="0"/>
              <a:t>Number of fold </a:t>
            </a:r>
            <a:r>
              <a:rPr lang="en-US" dirty="0"/>
              <a:t>: 5</a:t>
            </a:r>
          </a:p>
          <a:p>
            <a:pPr lvl="1"/>
            <a:r>
              <a:rPr lang="en-US" b="1" dirty="0"/>
              <a:t>Number of Training : </a:t>
            </a:r>
            <a:r>
              <a:rPr lang="en-US" dirty="0"/>
              <a:t>1612</a:t>
            </a:r>
          </a:p>
          <a:p>
            <a:pPr lvl="1"/>
            <a:r>
              <a:rPr lang="en-US" b="1" dirty="0"/>
              <a:t>Number of Testing : </a:t>
            </a:r>
            <a:r>
              <a:rPr lang="en-US" dirty="0"/>
              <a:t>404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E2A0F561-C25F-5E11-DB0D-6CA68A7598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5738" y="2097489"/>
            <a:ext cx="5044562" cy="3978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7ABFB1F-73E4-A286-C404-D8F1915DD3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888" y="2047875"/>
            <a:ext cx="6388822" cy="1507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81847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1F205-E8A9-4237-8AD2-ABD9BF694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0"/>
            <a:ext cx="10353762" cy="1257300"/>
          </a:xfrm>
        </p:spPr>
        <p:txBody>
          <a:bodyPr>
            <a:normAutofit/>
          </a:bodyPr>
          <a:lstStyle/>
          <a:p>
            <a:r>
              <a:rPr lang="en-US" dirty="0"/>
              <a:t>Code Details 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8622C5F-6DC2-6C54-9AEA-14D2C4F1346D}"/>
              </a:ext>
            </a:extLst>
          </p:cNvPr>
          <p:cNvSpPr>
            <a:spLocks noGrp="1"/>
          </p:cNvSpPr>
          <p:nvPr/>
        </p:nvSpPr>
        <p:spPr>
          <a:xfrm>
            <a:off x="361007" y="1257300"/>
            <a:ext cx="11274612" cy="59920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Courier New" panose="02070309020205020404" pitchFamily="49" charset="0"/>
              <a:buChar char="o"/>
            </a:pPr>
            <a:r>
              <a:rPr lang="en-US" b="1" dirty="0"/>
              <a:t> Hyperparameter :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9AD8A43-4208-F769-67B4-F0B5F537FA52}"/>
              </a:ext>
            </a:extLst>
          </p:cNvPr>
          <p:cNvSpPr>
            <a:spLocks noGrp="1"/>
          </p:cNvSpPr>
          <p:nvPr/>
        </p:nvSpPr>
        <p:spPr>
          <a:xfrm>
            <a:off x="776644" y="2026581"/>
            <a:ext cx="11274612" cy="17788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b="1" dirty="0"/>
          </a:p>
          <a:p>
            <a:pPr lvl="1"/>
            <a:r>
              <a:rPr lang="en-US" b="1" dirty="0"/>
              <a:t>KNN </a:t>
            </a:r>
            <a:r>
              <a:rPr lang="en-US" dirty="0"/>
              <a:t>: K = 5 (K is the hyperparameter)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BCBE7F6-0876-6454-70BC-BD54992A66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3438" y="3429000"/>
            <a:ext cx="9134475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31191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1F205-E8A9-4237-8AD2-ABD9BF694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0"/>
            <a:ext cx="10353762" cy="1257300"/>
          </a:xfrm>
        </p:spPr>
        <p:txBody>
          <a:bodyPr>
            <a:normAutofit/>
          </a:bodyPr>
          <a:lstStyle/>
          <a:p>
            <a:r>
              <a:rPr lang="en-US" dirty="0"/>
              <a:t>Code Details 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8622C5F-6DC2-6C54-9AEA-14D2C4F1346D}"/>
              </a:ext>
            </a:extLst>
          </p:cNvPr>
          <p:cNvSpPr>
            <a:spLocks noGrp="1"/>
          </p:cNvSpPr>
          <p:nvPr/>
        </p:nvSpPr>
        <p:spPr>
          <a:xfrm>
            <a:off x="361007" y="1257300"/>
            <a:ext cx="11274612" cy="59920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Courier New" panose="02070309020205020404" pitchFamily="49" charset="0"/>
              <a:buChar char="o"/>
            </a:pPr>
            <a:r>
              <a:rPr lang="en-US" b="1" dirty="0"/>
              <a:t> Hyperparameter Tuning :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18170F-C361-16F9-F61C-13A94F0D8DE6}"/>
              </a:ext>
            </a:extLst>
          </p:cNvPr>
          <p:cNvSpPr>
            <a:spLocks noGrp="1"/>
          </p:cNvSpPr>
          <p:nvPr/>
        </p:nvSpPr>
        <p:spPr>
          <a:xfrm>
            <a:off x="776644" y="2026581"/>
            <a:ext cx="11274612" cy="17788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b="1" dirty="0"/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9C8F1A0-6A65-1F38-5474-C9DCA10CF4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3438" y="2026581"/>
            <a:ext cx="9134475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6854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1F205-E8A9-4237-8AD2-ABD9BF694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0"/>
            <a:ext cx="10353762" cy="1257300"/>
          </a:xfrm>
        </p:spPr>
        <p:txBody>
          <a:bodyPr>
            <a:normAutofit/>
          </a:bodyPr>
          <a:lstStyle/>
          <a:p>
            <a:r>
              <a:rPr lang="en-US" dirty="0"/>
              <a:t>Result Details 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8622C5F-6DC2-6C54-9AEA-14D2C4F1346D}"/>
              </a:ext>
            </a:extLst>
          </p:cNvPr>
          <p:cNvSpPr>
            <a:spLocks noGrp="1"/>
          </p:cNvSpPr>
          <p:nvPr/>
        </p:nvSpPr>
        <p:spPr>
          <a:xfrm>
            <a:off x="361007" y="1257300"/>
            <a:ext cx="11274612" cy="59920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Courier New" panose="02070309020205020404" pitchFamily="49" charset="0"/>
              <a:buChar char="o"/>
            </a:pPr>
            <a:r>
              <a:rPr lang="en-US" sz="2400" b="1" dirty="0"/>
              <a:t>Linear regression :</a:t>
            </a:r>
          </a:p>
          <a:p>
            <a:pPr lvl="2">
              <a:buFont typeface="Courier New" panose="02070309020205020404" pitchFamily="49" charset="0"/>
              <a:buChar char="o"/>
            </a:pPr>
            <a:endParaRPr lang="en-US" sz="1800" b="1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088A240-B95B-5AFE-94BC-2177D93261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5362" y="1856509"/>
            <a:ext cx="7012421" cy="4517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673146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1F205-E8A9-4237-8AD2-ABD9BF694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0"/>
            <a:ext cx="10353762" cy="1257300"/>
          </a:xfrm>
        </p:spPr>
        <p:txBody>
          <a:bodyPr>
            <a:normAutofit/>
          </a:bodyPr>
          <a:lstStyle/>
          <a:p>
            <a:r>
              <a:rPr lang="en-US" dirty="0"/>
              <a:t>Result Details 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8622C5F-6DC2-6C54-9AEA-14D2C4F1346D}"/>
              </a:ext>
            </a:extLst>
          </p:cNvPr>
          <p:cNvSpPr>
            <a:spLocks noGrp="1"/>
          </p:cNvSpPr>
          <p:nvPr/>
        </p:nvSpPr>
        <p:spPr>
          <a:xfrm>
            <a:off x="361007" y="1257300"/>
            <a:ext cx="11274612" cy="59920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Courier New" panose="02070309020205020404" pitchFamily="49" charset="0"/>
              <a:buChar char="o"/>
            </a:pPr>
            <a:r>
              <a:rPr lang="en-US" sz="2400" b="1" dirty="0"/>
              <a:t>KNN :</a:t>
            </a:r>
            <a:endParaRPr lang="en-US" sz="1800" b="1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45AAD03-3C6E-2E07-B39C-25859114C6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1539" y="1285875"/>
            <a:ext cx="5276850" cy="4314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877370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Arial Nova">
      <a:majorFont>
        <a:latin typeface="Arial Nova Light"/>
        <a:ea typeface=""/>
        <a:cs typeface=""/>
      </a:majorFont>
      <a:minorFont>
        <a:latin typeface="Arial Nova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5560E646-30AD-4BA0-97EA-A7A07DF5499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0CB38EC-895A-4F8F-8F75-E263501ABB5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7E70FC5-1855-47AB-8CE1-CB3C873A898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Integer pillars</Template>
  <TotalTime>363</TotalTime>
  <Words>290</Words>
  <Application>Microsoft Office PowerPoint</Application>
  <PresentationFormat>Widescreen</PresentationFormat>
  <Paragraphs>72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1" baseType="lpstr">
      <vt:lpstr>Arial</vt:lpstr>
      <vt:lpstr>Arial Nova</vt:lpstr>
      <vt:lpstr>Arial Nova Light</vt:lpstr>
      <vt:lpstr>Courier New</vt:lpstr>
      <vt:lpstr>Helvetica Neue</vt:lpstr>
      <vt:lpstr>Wingdings 2</vt:lpstr>
      <vt:lpstr>zeitung</vt:lpstr>
      <vt:lpstr>SlateVTI</vt:lpstr>
      <vt:lpstr>Numerical Dataset</vt:lpstr>
      <vt:lpstr>About Dataset</vt:lpstr>
      <vt:lpstr>About Dataset</vt:lpstr>
      <vt:lpstr>Code Details </vt:lpstr>
      <vt:lpstr>Code Details </vt:lpstr>
      <vt:lpstr>Code Details </vt:lpstr>
      <vt:lpstr>Code Details </vt:lpstr>
      <vt:lpstr>Result Details </vt:lpstr>
      <vt:lpstr>Result Details </vt:lpstr>
      <vt:lpstr>Result Details </vt:lpstr>
      <vt:lpstr>Result Details </vt:lpstr>
      <vt:lpstr>Image Dataset</vt:lpstr>
      <vt:lpstr>About Dataset</vt:lpstr>
      <vt:lpstr>Code Details </vt:lpstr>
      <vt:lpstr>Code Details </vt:lpstr>
      <vt:lpstr>Code Details </vt:lpstr>
      <vt:lpstr>Result Details </vt:lpstr>
      <vt:lpstr>Result Details </vt:lpstr>
      <vt:lpstr>Result Details </vt:lpstr>
      <vt:lpstr>Result Details </vt:lpstr>
      <vt:lpstr>Result Details </vt:lpstr>
      <vt:lpstr>Result Details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Numerical Dataset</dc:title>
  <dc:creator>Yara 20211040</dc:creator>
  <cp:lastModifiedBy>Yara 20211040</cp:lastModifiedBy>
  <cp:revision>1</cp:revision>
  <dcterms:created xsi:type="dcterms:W3CDTF">2023-12-20T18:05:44Z</dcterms:created>
  <dcterms:modified xsi:type="dcterms:W3CDTF">2023-12-21T01:00:40Z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